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</p:sldIdLst>
  <p:sldSz cy="6858000" cx="12192000"/>
  <p:notesSz cx="6858000" cy="9144000"/>
  <p:embeddedFontLst>
    <p:embeddedFont>
      <p:font typeface="Barlow Condensed SemiBold"/>
      <p:regular r:id="rId41"/>
      <p:bold r:id="rId42"/>
      <p:italic r:id="rId43"/>
      <p:boldItalic r:id="rId44"/>
    </p:embeddedFont>
    <p:embeddedFont>
      <p:font typeface="Barlow Condensed"/>
      <p:regular r:id="rId45"/>
      <p:bold r:id="rId46"/>
      <p:italic r:id="rId47"/>
      <p:boldItalic r:id="rId48"/>
    </p:embeddedFont>
    <p:embeddedFont>
      <p:font typeface="Roboto Condensed Light"/>
      <p:regular r:id="rId49"/>
      <p:bold r:id="rId50"/>
      <p:italic r:id="rId51"/>
      <p:boldItalic r:id="rId52"/>
    </p:embeddedFont>
    <p:embeddedFont>
      <p:font typeface="Helvetica Neue"/>
      <p:regular r:id="rId53"/>
      <p:bold r:id="rId54"/>
      <p:italic r:id="rId55"/>
      <p:boldItalic r:id="rId56"/>
    </p:embeddedFont>
    <p:embeddedFont>
      <p:font typeface="Barlow ExtraBold"/>
      <p:bold r:id="rId57"/>
      <p:boldItalic r:id="rId58"/>
    </p:embeddedFont>
    <p:embeddedFont>
      <p:font typeface="Barlow SemiBold"/>
      <p:regular r:id="rId59"/>
      <p:bold r:id="rId60"/>
      <p:italic r:id="rId61"/>
      <p:boldItalic r:id="rId62"/>
    </p:embeddedFont>
    <p:embeddedFont>
      <p:font typeface="Roboto Mono"/>
      <p:regular r:id="rId63"/>
      <p:bold r:id="rId64"/>
      <p:italic r:id="rId65"/>
      <p:boldItalic r:id="rId66"/>
    </p:embeddedFont>
    <p:embeddedFont>
      <p:font typeface="Barlow"/>
      <p:regular r:id="rId67"/>
      <p:bold r:id="rId68"/>
      <p:italic r:id="rId69"/>
      <p:boldItalic r:id="rId70"/>
    </p:embeddedFont>
    <p:embeddedFont>
      <p:font typeface="Play"/>
      <p:regular r:id="rId71"/>
      <p:bold r:id="rId72"/>
    </p:embeddedFont>
    <p:embeddedFont>
      <p:font typeface="Roboto"/>
      <p:regular r:id="rId73"/>
      <p:bold r:id="rId74"/>
      <p:italic r:id="rId75"/>
      <p:boldItalic r:id="rId76"/>
    </p:embeddedFont>
    <p:embeddedFont>
      <p:font typeface="Montserrat"/>
      <p:regular r:id="rId77"/>
      <p:bold r:id="rId78"/>
      <p:italic r:id="rId79"/>
      <p:boldItalic r:id="rId80"/>
    </p:embeddedFont>
    <p:embeddedFont>
      <p:font typeface="Lato Light"/>
      <p:regular r:id="rId81"/>
      <p:bold r:id="rId82"/>
      <p:italic r:id="rId83"/>
      <p:boldItalic r:id="rId84"/>
    </p:embeddedFont>
    <p:embeddedFont>
      <p:font typeface="Barlow Medium"/>
      <p:regular r:id="rId85"/>
      <p:bold r:id="rId86"/>
      <p:italic r:id="rId87"/>
      <p:boldItalic r:id="rId88"/>
    </p:embeddedFont>
    <p:embeddedFont>
      <p:font typeface="Open Sans ExtraBold"/>
      <p:bold r:id="rId89"/>
      <p:boldItalic r:id="rId90"/>
    </p:embeddedFont>
    <p:embeddedFont>
      <p:font typeface="Barlow Semi Condensed"/>
      <p:regular r:id="rId91"/>
      <p:bold r:id="rId92"/>
      <p:italic r:id="rId93"/>
      <p:boldItalic r:id="rId94"/>
    </p:embeddedFont>
    <p:embeddedFont>
      <p:font typeface="Open Sans Light"/>
      <p:regular r:id="rId95"/>
      <p:bold r:id="rId96"/>
      <p:italic r:id="rId97"/>
      <p:boldItalic r:id="rId9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90">
          <p15:clr>
            <a:srgbClr val="747775"/>
          </p15:clr>
        </p15:guide>
        <p15:guide id="2" orient="horz" pos="1701">
          <p15:clr>
            <a:srgbClr val="747775"/>
          </p15:clr>
        </p15:guide>
        <p15:guide id="3" orient="horz" pos="4025">
          <p15:clr>
            <a:srgbClr val="747775"/>
          </p15:clr>
        </p15:guide>
        <p15:guide id="4" pos="6037">
          <p15:clr>
            <a:srgbClr val="747775"/>
          </p15:clr>
        </p15:guide>
        <p15:guide id="5" pos="7175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90"/>
        <p:guide pos="1701" orient="horz"/>
        <p:guide pos="4025" orient="horz"/>
        <p:guide pos="6037"/>
        <p:guide pos="717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font" Target="fonts/BarlowCondensedSemiBold-bold.fntdata"/><Relationship Id="rId41" Type="http://schemas.openxmlformats.org/officeDocument/2006/relationships/font" Target="fonts/BarlowCondensedSemiBold-regular.fntdata"/><Relationship Id="rId44" Type="http://schemas.openxmlformats.org/officeDocument/2006/relationships/font" Target="fonts/BarlowCondensedSemiBold-boldItalic.fntdata"/><Relationship Id="rId43" Type="http://schemas.openxmlformats.org/officeDocument/2006/relationships/font" Target="fonts/BarlowCondensedSemiBold-italic.fntdata"/><Relationship Id="rId46" Type="http://schemas.openxmlformats.org/officeDocument/2006/relationships/font" Target="fonts/BarlowCondensed-bold.fntdata"/><Relationship Id="rId45" Type="http://schemas.openxmlformats.org/officeDocument/2006/relationships/font" Target="fonts/BarlowCondensed-regular.fntdata"/><Relationship Id="rId48" Type="http://schemas.openxmlformats.org/officeDocument/2006/relationships/font" Target="fonts/BarlowCondensed-boldItalic.fntdata"/><Relationship Id="rId47" Type="http://schemas.openxmlformats.org/officeDocument/2006/relationships/font" Target="fonts/BarlowCondensed-italic.fntdata"/><Relationship Id="rId49" Type="http://schemas.openxmlformats.org/officeDocument/2006/relationships/font" Target="fonts/RobotoCondensedLight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OpenSansLight-regular.fntdata"/><Relationship Id="rId94" Type="http://schemas.openxmlformats.org/officeDocument/2006/relationships/font" Target="fonts/BarlowSemiCondensed-boldItalic.fntdata"/><Relationship Id="rId97" Type="http://schemas.openxmlformats.org/officeDocument/2006/relationships/font" Target="fonts/OpenSansLight-italic.fntdata"/><Relationship Id="rId96" Type="http://schemas.openxmlformats.org/officeDocument/2006/relationships/font" Target="fonts/OpenSansLight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98" Type="http://schemas.openxmlformats.org/officeDocument/2006/relationships/font" Target="fonts/OpenSansLight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font" Target="fonts/BarlowSemiCondensed-regular.fntdata"/><Relationship Id="rId90" Type="http://schemas.openxmlformats.org/officeDocument/2006/relationships/font" Target="fonts/OpenSansExtraBold-boldItalic.fntdata"/><Relationship Id="rId93" Type="http://schemas.openxmlformats.org/officeDocument/2006/relationships/font" Target="fonts/BarlowSemiCondensed-italic.fntdata"/><Relationship Id="rId92" Type="http://schemas.openxmlformats.org/officeDocument/2006/relationships/font" Target="fonts/BarlowSemiCondensed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font" Target="fonts/LatoLight-boldItalic.fntdata"/><Relationship Id="rId83" Type="http://schemas.openxmlformats.org/officeDocument/2006/relationships/font" Target="fonts/LatoLight-italic.fntdata"/><Relationship Id="rId86" Type="http://schemas.openxmlformats.org/officeDocument/2006/relationships/font" Target="fonts/BarlowMedium-bold.fntdata"/><Relationship Id="rId85" Type="http://schemas.openxmlformats.org/officeDocument/2006/relationships/font" Target="fonts/BarlowMedium-regular.fntdata"/><Relationship Id="rId88" Type="http://schemas.openxmlformats.org/officeDocument/2006/relationships/font" Target="fonts/BarlowMedium-boldItalic.fntdata"/><Relationship Id="rId87" Type="http://schemas.openxmlformats.org/officeDocument/2006/relationships/font" Target="fonts/BarlowMedium-italic.fntdata"/><Relationship Id="rId89" Type="http://schemas.openxmlformats.org/officeDocument/2006/relationships/font" Target="fonts/OpenSansExtraBold-bold.fntdata"/><Relationship Id="rId80" Type="http://schemas.openxmlformats.org/officeDocument/2006/relationships/font" Target="fonts/Montserrat-boldItalic.fntdata"/><Relationship Id="rId82" Type="http://schemas.openxmlformats.org/officeDocument/2006/relationships/font" Target="fonts/LatoLight-bold.fntdata"/><Relationship Id="rId81" Type="http://schemas.openxmlformats.org/officeDocument/2006/relationships/font" Target="fonts/LatoLight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Roboto-regular.fntdata"/><Relationship Id="rId72" Type="http://schemas.openxmlformats.org/officeDocument/2006/relationships/font" Target="fonts/Play-bold.fntdata"/><Relationship Id="rId75" Type="http://schemas.openxmlformats.org/officeDocument/2006/relationships/font" Target="fonts/Roboto-italic.fntdata"/><Relationship Id="rId74" Type="http://schemas.openxmlformats.org/officeDocument/2006/relationships/font" Target="fonts/Roboto-bold.fntdata"/><Relationship Id="rId77" Type="http://schemas.openxmlformats.org/officeDocument/2006/relationships/font" Target="fonts/Montserrat-regular.fntdata"/><Relationship Id="rId76" Type="http://schemas.openxmlformats.org/officeDocument/2006/relationships/font" Target="fonts/Roboto-boldItalic.fntdata"/><Relationship Id="rId79" Type="http://schemas.openxmlformats.org/officeDocument/2006/relationships/font" Target="fonts/Montserrat-italic.fntdata"/><Relationship Id="rId78" Type="http://schemas.openxmlformats.org/officeDocument/2006/relationships/font" Target="fonts/Montserrat-bold.fntdata"/><Relationship Id="rId71" Type="http://schemas.openxmlformats.org/officeDocument/2006/relationships/font" Target="fonts/Play-regular.fntdata"/><Relationship Id="rId70" Type="http://schemas.openxmlformats.org/officeDocument/2006/relationships/font" Target="fonts/Barlow-boldItalic.fntdata"/><Relationship Id="rId62" Type="http://schemas.openxmlformats.org/officeDocument/2006/relationships/font" Target="fonts/BarlowSemiBold-boldItalic.fntdata"/><Relationship Id="rId61" Type="http://schemas.openxmlformats.org/officeDocument/2006/relationships/font" Target="fonts/BarlowSemiBold-italic.fntdata"/><Relationship Id="rId64" Type="http://schemas.openxmlformats.org/officeDocument/2006/relationships/font" Target="fonts/RobotoMono-bold.fntdata"/><Relationship Id="rId63" Type="http://schemas.openxmlformats.org/officeDocument/2006/relationships/font" Target="fonts/RobotoMono-regular.fntdata"/><Relationship Id="rId66" Type="http://schemas.openxmlformats.org/officeDocument/2006/relationships/font" Target="fonts/RobotoMono-boldItalic.fntdata"/><Relationship Id="rId65" Type="http://schemas.openxmlformats.org/officeDocument/2006/relationships/font" Target="fonts/RobotoMono-italic.fntdata"/><Relationship Id="rId68" Type="http://schemas.openxmlformats.org/officeDocument/2006/relationships/font" Target="fonts/Barlow-bold.fntdata"/><Relationship Id="rId67" Type="http://schemas.openxmlformats.org/officeDocument/2006/relationships/font" Target="fonts/Barlow-regular.fntdata"/><Relationship Id="rId60" Type="http://schemas.openxmlformats.org/officeDocument/2006/relationships/font" Target="fonts/BarlowSemiBold-bold.fntdata"/><Relationship Id="rId69" Type="http://schemas.openxmlformats.org/officeDocument/2006/relationships/font" Target="fonts/Barlow-italic.fntdata"/><Relationship Id="rId51" Type="http://schemas.openxmlformats.org/officeDocument/2006/relationships/font" Target="fonts/RobotoCondensedLight-italic.fntdata"/><Relationship Id="rId50" Type="http://schemas.openxmlformats.org/officeDocument/2006/relationships/font" Target="fonts/RobotoCondensedLight-bold.fntdata"/><Relationship Id="rId53" Type="http://schemas.openxmlformats.org/officeDocument/2006/relationships/font" Target="fonts/HelveticaNeue-regular.fntdata"/><Relationship Id="rId52" Type="http://schemas.openxmlformats.org/officeDocument/2006/relationships/font" Target="fonts/RobotoCondensedLight-boldItalic.fntdata"/><Relationship Id="rId55" Type="http://schemas.openxmlformats.org/officeDocument/2006/relationships/font" Target="fonts/HelveticaNeue-italic.fntdata"/><Relationship Id="rId54" Type="http://schemas.openxmlformats.org/officeDocument/2006/relationships/font" Target="fonts/HelveticaNeue-bold.fntdata"/><Relationship Id="rId57" Type="http://schemas.openxmlformats.org/officeDocument/2006/relationships/font" Target="fonts/BarlowExtraBold-bold.fntdata"/><Relationship Id="rId56" Type="http://schemas.openxmlformats.org/officeDocument/2006/relationships/font" Target="fonts/HelveticaNeue-boldItalic.fntdata"/><Relationship Id="rId59" Type="http://schemas.openxmlformats.org/officeDocument/2006/relationships/font" Target="fonts/BarlowSemiBold-regular.fntdata"/><Relationship Id="rId58" Type="http://schemas.openxmlformats.org/officeDocument/2006/relationships/font" Target="fonts/BarlowExtraBold-boldItalic.fntdata"/></Relationships>
</file>

<file path=ppt/media/image1.png>
</file>

<file path=ppt/media/image14.png>
</file>

<file path=ppt/media/image15.png>
</file>

<file path=ppt/media/image17.png>
</file>

<file path=ppt/media/image19.png>
</file>

<file path=ppt/media/image2.png>
</file>

<file path=ppt/media/image22.png>
</file>

<file path=ppt/media/image23.png>
</file>

<file path=ppt/media/image24.png>
</file>

<file path=ppt/media/image25.gif>
</file>

<file path=ppt/media/image26.png>
</file>

<file path=ppt/media/image3.pn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2360af8df6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32360af8d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24d0159c75_0_7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324d0159c75_0_7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324d0159c75_0_7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24d0159c75_0_15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324d0159c75_0_15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4" name="Google Shape;274;g324d0159c75_0_15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24d0159c75_0_19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5" name="Google Shape;295;g324d0159c75_0_19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6" name="Google Shape;296;g324d0159c75_0_19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3268dafcbc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3" name="Google Shape;313;g3268dafcbc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4" name="Google Shape;314;g3268dafcbc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268dafcbce_0_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3268dafcbce_0_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g3268dafcbce_0_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3268dafcbce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47" name="Google Shape;347;g3268dafcbce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8" name="Google Shape;348;g3268dafcbce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324d0159c75_0_10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65" name="Google Shape;365;g324d0159c75_0_10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66" name="Google Shape;366;g324d0159c75_0_10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24d0159c75_0_46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6" name="Google Shape;376;g324d0159c75_0_46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7" name="Google Shape;377;g324d0159c75_0_46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24d0159c75_0_2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7" name="Google Shape;387;g324d0159c75_0_2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8" name="Google Shape;388;g324d0159c75_0_2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g324d0159c75_0_30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1" name="Google Shape;411;g324d0159c75_0_30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12" name="Google Shape;412;g324d0159c75_0_30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360af8df6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32360af8df6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" name="Google Shape;75;g32360af8df6_0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g324d0159c75_0_3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7" name="Google Shape;427;g324d0159c75_0_3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8" name="Google Shape;428;g324d0159c75_0_3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324d0159c75_0_34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8" name="Google Shape;448;g324d0159c75_0_34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9" name="Google Shape;449;g324d0159c75_0_34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324d0159c75_0_4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7" name="Google Shape;467;g324d0159c75_0_4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8" name="Google Shape;468;g324d0159c75_0_4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324d0159c75_0_2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8" name="Google Shape;478;g324d0159c75_0_2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9" name="Google Shape;479;g324d0159c75_0_2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1ff6f64ff06_0_6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02" name="Google Shape;502;g1ff6f64ff06_0_64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3" name="Google Shape;503;g1ff6f64ff06_0_64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g324d0159c75_0_2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1" name="Google Shape;521;g324d0159c75_0_2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2" name="Google Shape;522;g324d0159c75_0_2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24d0159c75_0_3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7" name="Google Shape;537;g324d0159c75_0_3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8" name="Google Shape;538;g324d0159c75_0_3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4" name="Shape 5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5" name="Google Shape;555;g324d0159c75_0_38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6" name="Google Shape;556;g324d0159c75_0_38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7" name="Google Shape;557;g324d0159c75_0_38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g324d0159c75_0_40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5" name="Google Shape;575;g324d0159c75_0_40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6" name="Google Shape;576;g324d0159c75_0_40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24d0159c75_0_4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g324d0159c75_0_4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5" name="Google Shape;595;g324d0159c75_0_42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360af8df6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2360af8df6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2360af8df6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g324d0159c75_0_4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3" name="Google Shape;613;g324d0159c75_0_4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4" name="Google Shape;614;g324d0159c75_0_4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324cd7bfd1e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2" name="Google Shape;632;g324cd7bfd1e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3" name="Google Shape;633;g324cd7bfd1e_0_1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324cd7bfd1e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324cd7bfd1e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324d0159c75_0_4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3" name="Google Shape;663;g324d0159c75_0_4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4" name="Google Shape;664;g324d0159c75_0_4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24d0159c75_0_49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324d0159c75_0_49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6" name="Google Shape;676;g324d0159c75_0_49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324d0159c75_0_5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6" name="Google Shape;696;g324d0159c75_0_5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7" name="Google Shape;697;g324d0159c75_0_5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4d0159c7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324d0159c7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g324d0159c7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360b03f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g32360b03f6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4791a8361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24791a8361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0" name="Google Shape;170;g324791a8361_0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f6f64ff06_0_6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1ff6f64ff06_0_6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g1ff6f64ff06_0_6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f6f64ff06_0_10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9" name="Google Shape;209;g1ff6f64ff06_0_10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0" name="Google Shape;210;g1ff6f64ff06_0_10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324791a8361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g324791a8361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324791a8361_0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0" y="-1200"/>
            <a:ext cx="12192000" cy="686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b="3196" l="19264" r="5216" t="7721"/>
          <a:stretch/>
        </p:blipFill>
        <p:spPr>
          <a:xfrm rot="10800000">
            <a:off x="6334500" y="-2250"/>
            <a:ext cx="5857500" cy="68625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21" name="Google Shape;21;p4"/>
          <p:cNvSpPr/>
          <p:nvPr/>
        </p:nvSpPr>
        <p:spPr>
          <a:xfrm rot="-5400000">
            <a:off x="10276771" y="4945028"/>
            <a:ext cx="1276722" cy="255371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650400" y="2009100"/>
            <a:ext cx="51210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pt-BR" sz="7000" u="none" cap="none" strike="noStrike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O NOME DO CURSO VAI BEM AQUI</a:t>
            </a:r>
            <a:endParaRPr b="0" i="0" sz="70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691875" y="5981275"/>
            <a:ext cx="430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50" y="612725"/>
            <a:ext cx="2434249" cy="4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 rot="-5400000">
            <a:off x="11606223" y="5831003"/>
            <a:ext cx="1054200" cy="10542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/>
          <p:nvPr/>
        </p:nvSpPr>
        <p:spPr>
          <a:xfrm flipH="1" rot="-5400000">
            <a:off x="11378375" y="5468175"/>
            <a:ext cx="527648" cy="527648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 rot="5400000">
            <a:off x="9492802" y="5539136"/>
            <a:ext cx="583578" cy="1167318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Google Shape;28;p4"/>
          <p:cNvSpPr/>
          <p:nvPr/>
        </p:nvSpPr>
        <p:spPr>
          <a:xfrm rot="5400000">
            <a:off x="9586774" y="5202355"/>
            <a:ext cx="390582" cy="781272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88550" y="5991236"/>
            <a:ext cx="655200" cy="5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10877675" y="4941300"/>
            <a:ext cx="500700" cy="50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1_1_1_2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ctrTitle"/>
          </p:nvPr>
        </p:nvSpPr>
        <p:spPr>
          <a:xfrm>
            <a:off x="7900033" y="425533"/>
            <a:ext cx="3492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1375733" y="1530367"/>
            <a:ext cx="85347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1150" lvl="1" marL="914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1150" lvl="2" marL="1371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1150" lvl="3" marL="18288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1150" lvl="4" marL="22860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1150" lvl="5" marL="27432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1150" lvl="6" marL="3200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1150" lvl="7" marL="3657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1150" lvl="8" marL="4114800" marR="0" rtl="0" algn="l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ctrTitle"/>
          </p:nvPr>
        </p:nvSpPr>
        <p:spPr>
          <a:xfrm>
            <a:off x="1524000" y="1122363"/>
            <a:ext cx="9144000" cy="30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b="0" i="1" sz="66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1524000" y="4386729"/>
            <a:ext cx="91440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">
  <p:cSld name="4_Title and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077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00607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0" y="1116674"/>
            <a:ext cx="1219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4300" spcFirstLastPara="1" rIns="457200" wrap="square" tIns="45700">
            <a:spAutoFit/>
          </a:bodyPr>
          <a:lstStyle>
            <a:lvl1pPr indent="-32004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11566769" y="6584473"/>
            <a:ext cx="353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1143000" y="2009554"/>
            <a:ext cx="9906000" cy="4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2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figma.com/design/3PmkxlfZU3htA12QeBG1SG/Cart%C3%A3o-corporativo?node-id=0-1&amp;t=1ym4mF8FPxsnoQI0-1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3.png"/><Relationship Id="rId4" Type="http://schemas.openxmlformats.org/officeDocument/2006/relationships/image" Target="../media/image22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3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3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3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Relationship Id="rId4" Type="http://schemas.openxmlformats.org/officeDocument/2006/relationships/image" Target="../media/image3.png"/><Relationship Id="rId5" Type="http://schemas.openxmlformats.org/officeDocument/2006/relationships/image" Target="../media/image2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3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/>
        </p:nvSpPr>
        <p:spPr>
          <a:xfrm>
            <a:off x="650400" y="2085300"/>
            <a:ext cx="5121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pt-BR" sz="50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JavaScript e Front-End básico</a:t>
            </a:r>
            <a:endParaRPr b="1" i="0" sz="43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691875" y="5981275"/>
            <a:ext cx="41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075" y="627100"/>
            <a:ext cx="978474" cy="87150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/>
          <p:nvPr/>
        </p:nvSpPr>
        <p:spPr>
          <a:xfrm rot="5400000">
            <a:off x="9621947" y="2025021"/>
            <a:ext cx="1770900" cy="177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0"/>
          <p:cNvSpPr/>
          <p:nvPr/>
        </p:nvSpPr>
        <p:spPr>
          <a:xfrm>
            <a:off x="9622100" y="227937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/>
          <p:nvPr/>
        </p:nvSpPr>
        <p:spPr>
          <a:xfrm rot="5400000">
            <a:off x="9619259" y="254286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0"/>
          <p:cNvSpPr/>
          <p:nvPr/>
        </p:nvSpPr>
        <p:spPr>
          <a:xfrm rot="10800000">
            <a:off x="9619259" y="254123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Google Shape;66;p10"/>
          <p:cNvGrpSpPr/>
          <p:nvPr/>
        </p:nvGrpSpPr>
        <p:grpSpPr>
          <a:xfrm>
            <a:off x="9583093" y="3790162"/>
            <a:ext cx="1770634" cy="1773106"/>
            <a:chOff x="4029498" y="2746115"/>
            <a:chExt cx="1054200" cy="1055608"/>
          </a:xfrm>
        </p:grpSpPr>
        <p:sp>
          <p:nvSpPr>
            <p:cNvPr id="67" name="Google Shape;67;p10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0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69;p10"/>
          <p:cNvSpPr txBox="1"/>
          <p:nvPr/>
        </p:nvSpPr>
        <p:spPr>
          <a:xfrm>
            <a:off x="9043767" y="5565325"/>
            <a:ext cx="2411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rgbClr val="F7F6E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COMEÇAREMOS EM BREVE…</a:t>
            </a:r>
            <a:endParaRPr b="0" i="0" sz="1700" u="none" cap="none" strike="noStrike">
              <a:solidFill>
                <a:srgbClr val="F7F6E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70" name="Google Shape;70;p10"/>
          <p:cNvPicPr preferRelativeResize="0"/>
          <p:nvPr/>
        </p:nvPicPr>
        <p:blipFill rotWithShape="1">
          <a:blip r:embed="rId4">
            <a:alphaModFix/>
          </a:blip>
          <a:srcRect b="0" l="5004" r="4995" t="0"/>
          <a:stretch/>
        </p:blipFill>
        <p:spPr>
          <a:xfrm>
            <a:off x="4656275" y="2208950"/>
            <a:ext cx="4184100" cy="46488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691867" y="3662325"/>
            <a:ext cx="241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NEXT</a:t>
            </a:r>
            <a:endParaRPr b="0" i="0" sz="1700" u="none" cap="none" strike="noStrike">
              <a:solidFill>
                <a:srgbClr val="FF600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9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Adicionando filho ao componente usando props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56" name="Google Shape;256;p1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57" name="Google Shape;257;p1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58" name="Google Shape;258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9" name="Google Shape;259;p1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0" name="Google Shape;260;p1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1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4" name="Google Shape;264;p19"/>
          <p:cNvSpPr txBox="1"/>
          <p:nvPr/>
        </p:nvSpPr>
        <p:spPr>
          <a:xfrm>
            <a:off x="1979675" y="1572875"/>
            <a:ext cx="88350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Além dos props convencionais, podemos também passar informações ou outros componentes como filho para nossos componentes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Esse filho fica acess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ível também dentro do objeto de props, identificado como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children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65" name="Google Shape;265;p19"/>
          <p:cNvGrpSpPr/>
          <p:nvPr/>
        </p:nvGrpSpPr>
        <p:grpSpPr>
          <a:xfrm>
            <a:off x="5778048" y="2949436"/>
            <a:ext cx="4666667" cy="2463368"/>
            <a:chOff x="8366631" y="2763197"/>
            <a:chExt cx="6434120" cy="1335955"/>
          </a:xfrm>
        </p:grpSpPr>
        <p:sp>
          <p:nvSpPr>
            <p:cNvPr id="266" name="Google Shape;266;p1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67" name="Google Shape;267;p19"/>
            <p:cNvSpPr txBox="1"/>
            <p:nvPr/>
          </p:nvSpPr>
          <p:spPr>
            <a:xfrm>
              <a:off x="8366631" y="2926753"/>
              <a:ext cx="6434100" cy="1172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TextContent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'TextContent'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App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TextContent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"Título do texto"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Um exemplo de texto aqui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TextContent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268" name="Google Shape;268;p19"/>
          <p:cNvGrpSpPr/>
          <p:nvPr/>
        </p:nvGrpSpPr>
        <p:grpSpPr>
          <a:xfrm>
            <a:off x="2138725" y="2947822"/>
            <a:ext cx="3453836" cy="2211666"/>
            <a:chOff x="8366630" y="2763197"/>
            <a:chExt cx="6434122" cy="1199450"/>
          </a:xfrm>
        </p:grpSpPr>
        <p:sp>
          <p:nvSpPr>
            <p:cNvPr id="269" name="Google Shape;269;p1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TextContent.jsx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70" name="Google Shape;270;p19"/>
            <p:cNvSpPr txBox="1"/>
            <p:nvPr/>
          </p:nvSpPr>
          <p:spPr>
            <a:xfrm>
              <a:off x="8366630" y="2926747"/>
              <a:ext cx="6434100" cy="1035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TextContent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h3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h3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children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	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0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Desestruturação de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props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77" name="Google Shape;277;p2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78" name="Google Shape;278;p2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79" name="Google Shape;279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0" name="Google Shape;280;p20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1" name="Google Shape;281;p20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2" name="Google Shape;282;p20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20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20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5" name="Google Shape;285;p20"/>
          <p:cNvSpPr txBox="1"/>
          <p:nvPr/>
        </p:nvSpPr>
        <p:spPr>
          <a:xfrm>
            <a:off x="1979675" y="140772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Por se tratar de um objeto javascript, podemos também desestruturar as props, facilitando assim o uso.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86" name="Google Shape;286;p20"/>
          <p:cNvGrpSpPr/>
          <p:nvPr/>
        </p:nvGrpSpPr>
        <p:grpSpPr>
          <a:xfrm>
            <a:off x="2138390" y="2338246"/>
            <a:ext cx="5795856" cy="1336005"/>
            <a:chOff x="8366631" y="2763197"/>
            <a:chExt cx="6434120" cy="724554"/>
          </a:xfrm>
        </p:grpSpPr>
        <p:sp>
          <p:nvSpPr>
            <p:cNvPr id="287" name="Google Shape;287;p20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88" name="Google Shape;288;p20"/>
            <p:cNvSpPr txBox="1"/>
            <p:nvPr/>
          </p:nvSpPr>
          <p:spPr>
            <a:xfrm>
              <a:off x="8366631" y="2926751"/>
              <a:ext cx="6434100" cy="561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289" name="Google Shape;289;p20"/>
          <p:cNvGrpSpPr/>
          <p:nvPr/>
        </p:nvGrpSpPr>
        <p:grpSpPr>
          <a:xfrm>
            <a:off x="2138400" y="3950321"/>
            <a:ext cx="5795845" cy="1158439"/>
            <a:chOff x="8366642" y="2763197"/>
            <a:chExt cx="6434109" cy="628255"/>
          </a:xfrm>
        </p:grpSpPr>
        <p:sp>
          <p:nvSpPr>
            <p:cNvPr id="290" name="Google Shape;290;p20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91" name="Google Shape;291;p20"/>
            <p:cNvSpPr txBox="1"/>
            <p:nvPr/>
          </p:nvSpPr>
          <p:spPr>
            <a:xfrm>
              <a:off x="8366642" y="2926752"/>
              <a:ext cx="6434100" cy="464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292" name="Google Shape;292;p20"/>
          <p:cNvSpPr/>
          <p:nvPr/>
        </p:nvSpPr>
        <p:spPr>
          <a:xfrm>
            <a:off x="1771625" y="5384825"/>
            <a:ext cx="92511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Dica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Além de facilitar o acesso, desestruturar as props nos proporciona mais legibilidade em identificar quais são as props disponíveis no componente.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1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rops com valores padr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ão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99" name="Google Shape;299;p2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00" name="Google Shape;300;p2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01" name="Google Shape;301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02" name="Google Shape;302;p21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3" name="Google Shape;303;p21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4" name="Google Shape;304;p21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5" name="Google Shape;305;p21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6" name="Google Shape;306;p21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07" name="Google Shape;307;p21"/>
          <p:cNvSpPr txBox="1"/>
          <p:nvPr/>
        </p:nvSpPr>
        <p:spPr>
          <a:xfrm>
            <a:off x="1979675" y="1407725"/>
            <a:ext cx="88350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Assim como nas funções regulares Javascript, com as props também podemos determinar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valores padrão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que serão retornados caso o componente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não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receba uma passagem de valor para a propriedade em questão.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08" name="Google Shape;308;p21"/>
          <p:cNvGrpSpPr/>
          <p:nvPr/>
        </p:nvGrpSpPr>
        <p:grpSpPr>
          <a:xfrm>
            <a:off x="2064525" y="2779171"/>
            <a:ext cx="5795845" cy="1158439"/>
            <a:chOff x="8366642" y="2763197"/>
            <a:chExt cx="6434109" cy="628255"/>
          </a:xfrm>
        </p:grpSpPr>
        <p:sp>
          <p:nvSpPr>
            <p:cNvPr id="309" name="Google Shape;309;p21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10" name="Google Shape;310;p21"/>
            <p:cNvSpPr txBox="1"/>
            <p:nvPr/>
          </p:nvSpPr>
          <p:spPr>
            <a:xfrm>
              <a:off x="8366642" y="2926752"/>
              <a:ext cx="6434100" cy="464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'User'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2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PropTypes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17" name="Google Shape;317;p2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18" name="Google Shape;318;p2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19" name="Google Shape;319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0" name="Google Shape;320;p22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1" name="Google Shape;321;p22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22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22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22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5" name="Google Shape;325;p22"/>
          <p:cNvSpPr txBox="1"/>
          <p:nvPr/>
        </p:nvSpPr>
        <p:spPr>
          <a:xfrm>
            <a:off x="1979675" y="140772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 dos benefícios de usar Typescript com React é que podemos facilmente tipar as props de um componente. Isso é muito importante para facilitar o uso do componente da forma correta. Uma alternativa quando utilizamos Javascript é utilizar a biblioteca de PropTypes: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26" name="Google Shape;326;p22"/>
          <p:cNvGrpSpPr/>
          <p:nvPr/>
        </p:nvGrpSpPr>
        <p:grpSpPr>
          <a:xfrm>
            <a:off x="2054450" y="2849783"/>
            <a:ext cx="5795845" cy="2419630"/>
            <a:chOff x="8366642" y="2763197"/>
            <a:chExt cx="6434109" cy="1312235"/>
          </a:xfrm>
        </p:grpSpPr>
        <p:sp>
          <p:nvSpPr>
            <p:cNvPr id="327" name="Google Shape;327;p22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28" name="Google Shape;328;p22"/>
            <p:cNvSpPr txBox="1"/>
            <p:nvPr/>
          </p:nvSpPr>
          <p:spPr>
            <a:xfrm>
              <a:off x="8366642" y="2926732"/>
              <a:ext cx="6434100" cy="1148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'prop-types'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string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isRequired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329" name="Google Shape;329;p22"/>
          <p:cNvSpPr/>
          <p:nvPr/>
        </p:nvSpPr>
        <p:spPr>
          <a:xfrm>
            <a:off x="1771625" y="5461025"/>
            <a:ext cx="61323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Talvez você precise instalar a biblioteca do prop-types para que ela funcione devidamente.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3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PropTypes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36" name="Google Shape;336;p2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37" name="Google Shape;337;p2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38" name="Google Shape;338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39" name="Google Shape;339;p23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0" name="Google Shape;340;p23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23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23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23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4" name="Google Shape;344;p23"/>
          <p:cNvSpPr txBox="1"/>
          <p:nvPr/>
        </p:nvSpPr>
        <p:spPr>
          <a:xfrm>
            <a:off x="1979675" y="1407725"/>
            <a:ext cx="8835000" cy="268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Existem vários tipos compatíveis como o PropTypes, os principais são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array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bool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func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number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object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string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4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PropTypes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51" name="Google Shape;351;p2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52" name="Google Shape;352;p2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53" name="Google Shape;353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4" name="Google Shape;354;p2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5" name="Google Shape;355;p2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2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2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2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59" name="Google Shape;359;p24"/>
          <p:cNvSpPr txBox="1"/>
          <p:nvPr/>
        </p:nvSpPr>
        <p:spPr>
          <a:xfrm>
            <a:off x="1979675" y="1407725"/>
            <a:ext cx="8835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Você também pode especificar as propriedades de um objeto usando a função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shape()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60" name="Google Shape;360;p24"/>
          <p:cNvGrpSpPr/>
          <p:nvPr/>
        </p:nvGrpSpPr>
        <p:grpSpPr>
          <a:xfrm>
            <a:off x="1979675" y="1981958"/>
            <a:ext cx="5795845" cy="3950804"/>
            <a:chOff x="8366642" y="2763197"/>
            <a:chExt cx="6434109" cy="2142635"/>
          </a:xfrm>
        </p:grpSpPr>
        <p:sp>
          <p:nvSpPr>
            <p:cNvPr id="361" name="Google Shape;361;p24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62" name="Google Shape;362;p24"/>
            <p:cNvSpPr txBox="1"/>
            <p:nvPr/>
          </p:nvSpPr>
          <p:spPr>
            <a:xfrm>
              <a:off x="8366642" y="2926732"/>
              <a:ext cx="6434100" cy="1979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'prop-types'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shape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string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PropTypes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number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&gt;You are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years old!&lt;/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25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Vamos juntos 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componentizar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nosso cart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ão de visita.</a:t>
            </a:r>
            <a:endParaRPr sz="25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500" u="sng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Figma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69" name="Google Shape;369;p25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1: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70" name="Google Shape;370;p2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71" name="Google Shape;371;p2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72" name="Google Shape;372;p25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73" name="Google Shape;373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8925" y="610811"/>
            <a:ext cx="3828481" cy="604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26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Modifique o componente de botão do nosso cartão para que possa reutilizado nos dois botões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80" name="Google Shape;380;p26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2: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81" name="Google Shape;381;p2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82" name="Google Shape;382;p2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83" name="Google Shape;383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84" name="Google Shape;384;p26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>
            <a:off x="6218925" y="610811"/>
            <a:ext cx="3828480" cy="604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27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Eventos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91" name="Google Shape;391;p27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2" name="Google Shape;392;p27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3" name="Google Shape;393;p27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94" name="Google Shape;394;p27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395" name="Google Shape;395;p27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396" name="Google Shape;396;p27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397" name="Google Shape;397;p27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8" name="Google Shape;398;p27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99" name="Google Shape;399;p27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0" name="Google Shape;400;p27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1" name="Google Shape;401;p27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2" name="Google Shape;402;p27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03" name="Google Shape;403;p27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04" name="Google Shape;404;p2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05" name="Google Shape;405;p2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06" name="Google Shape;406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7" name="Google Shape;407;p27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27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p28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Eventos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15" name="Google Shape;415;p2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16" name="Google Shape;416;p2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17" name="Google Shape;417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8" name="Google Shape;418;p2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9" name="Google Shape;419;p2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2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3" name="Google Shape;423;p28"/>
          <p:cNvSpPr txBox="1"/>
          <p:nvPr/>
        </p:nvSpPr>
        <p:spPr>
          <a:xfrm>
            <a:off x="1979675" y="1410750"/>
            <a:ext cx="8011800" cy="23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Assim como no Javascript, os eventos são fundamentais para tornar nossas aplicações interativas. Os elementos nativos do JSX permitem a passagem de propriedades de eventos. Entre os eventos mais usados, temos: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onClick 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onChange 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onSubmit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4" name="Google Shape;424;p28"/>
          <p:cNvSpPr/>
          <p:nvPr/>
        </p:nvSpPr>
        <p:spPr>
          <a:xfrm>
            <a:off x="1737850" y="4466900"/>
            <a:ext cx="82536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Todos os eventos em JSX vem precedido do termo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“on” 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seguido do nome do evento em camelCase.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/>
        </p:nvSpPr>
        <p:spPr>
          <a:xfrm>
            <a:off x="603325" y="25512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pt-BR" sz="57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Dúvidas da aula anterior?</a:t>
            </a:r>
            <a:endParaRPr b="0" i="0" sz="42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78" name="Google Shape;78;p11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79" name="Google Shape;79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0" name="Google Shape;80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81;p11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1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11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85" name="Google Shape;85;p11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" name="Google Shape;87;p1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88" name="Google Shape;88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9" name="Google Shape;89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" name="Google Shape;90;p11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91" name="Google Shape;91;p11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1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96" name="Google Shape;96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97" name="Google Shape;97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29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Declarando e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ventos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31" name="Google Shape;431;p2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32" name="Google Shape;432;p2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33" name="Google Shape;433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4" name="Google Shape;434;p2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5" name="Google Shape;435;p2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9" name="Google Shape;439;p29"/>
          <p:cNvSpPr txBox="1"/>
          <p:nvPr/>
        </p:nvSpPr>
        <p:spPr>
          <a:xfrm>
            <a:off x="1979675" y="1410750"/>
            <a:ext cx="80118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 objetivo dos eventos é executar alguma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ação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ao serem disparados, logo é necessário passar 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função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que essa seja executada quando necessário. Você pode tanto passar 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arrow function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um prop de evento como uma função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anteriormente declarada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40" name="Google Shape;440;p29"/>
          <p:cNvGrpSpPr/>
          <p:nvPr/>
        </p:nvGrpSpPr>
        <p:grpSpPr>
          <a:xfrm>
            <a:off x="2064653" y="2855438"/>
            <a:ext cx="7462923" cy="1158439"/>
            <a:chOff x="8366642" y="2763197"/>
            <a:chExt cx="6434109" cy="628255"/>
          </a:xfrm>
        </p:grpSpPr>
        <p:sp>
          <p:nvSpPr>
            <p:cNvPr id="441" name="Google Shape;441;p2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Button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42" name="Google Shape;442;p29"/>
            <p:cNvSpPr txBox="1"/>
            <p:nvPr/>
          </p:nvSpPr>
          <p:spPr>
            <a:xfrm>
              <a:off x="8366642" y="2926752"/>
              <a:ext cx="6434100" cy="464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={()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alert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'Thanks!'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)}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&gt;Click me!&lt;/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443" name="Google Shape;443;p29"/>
          <p:cNvGrpSpPr/>
          <p:nvPr/>
        </p:nvGrpSpPr>
        <p:grpSpPr>
          <a:xfrm>
            <a:off x="2064650" y="4231738"/>
            <a:ext cx="7462926" cy="2215012"/>
            <a:chOff x="8366640" y="2763197"/>
            <a:chExt cx="6434111" cy="1201265"/>
          </a:xfrm>
        </p:grpSpPr>
        <p:sp>
          <p:nvSpPr>
            <p:cNvPr id="444" name="Google Shape;444;p2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Button.jsx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45" name="Google Shape;445;p29"/>
            <p:cNvSpPr txBox="1"/>
            <p:nvPr/>
          </p:nvSpPr>
          <p:spPr>
            <a:xfrm>
              <a:off x="8366640" y="2926762"/>
              <a:ext cx="6434100" cy="103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handleOnClick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alert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'Thanks!'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handleOnClick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}&gt;Click me!&lt;/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p30"/>
          <p:cNvSpPr txBox="1"/>
          <p:nvPr/>
        </p:nvSpPr>
        <p:spPr>
          <a:xfrm>
            <a:off x="1979675" y="646000"/>
            <a:ext cx="51105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Obtendo informações dos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eventos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52" name="Google Shape;452;p3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53" name="Google Shape;453;p3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54" name="Google Shape;454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55" name="Google Shape;455;p30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56" name="Google Shape;456;p30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30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30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30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0" name="Google Shape;460;p30"/>
          <p:cNvSpPr txBox="1"/>
          <p:nvPr/>
        </p:nvSpPr>
        <p:spPr>
          <a:xfrm>
            <a:off x="1979675" y="1410750"/>
            <a:ext cx="80118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Alguns eventos podem enviar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parâmetros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suas respectivas funções de callback com informações relevantes que podem ajudar o desenvolvedor a ter menos trabalho para obtê-las. Por exemplo, durante o evento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onChange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de um elemento input é possível obter o valor modificado.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61" name="Google Shape;461;p30"/>
          <p:cNvGrpSpPr/>
          <p:nvPr/>
        </p:nvGrpSpPr>
        <p:grpSpPr>
          <a:xfrm>
            <a:off x="2022450" y="2940488"/>
            <a:ext cx="7462926" cy="2004799"/>
            <a:chOff x="8366640" y="2763197"/>
            <a:chExt cx="6434111" cy="1087260"/>
          </a:xfrm>
        </p:grpSpPr>
        <p:sp>
          <p:nvSpPr>
            <p:cNvPr id="462" name="Google Shape;462;p30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Input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63" name="Google Shape;463;p30"/>
            <p:cNvSpPr txBox="1"/>
            <p:nvPr/>
          </p:nvSpPr>
          <p:spPr>
            <a:xfrm>
              <a:off x="8366640" y="2926757"/>
              <a:ext cx="6434100" cy="923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Input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handleOnChange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event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console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log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event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target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value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input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onChange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handleOnChange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 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464" name="Google Shape;464;p30"/>
          <p:cNvSpPr/>
          <p:nvPr/>
        </p:nvSpPr>
        <p:spPr>
          <a:xfrm>
            <a:off x="1737850" y="5268775"/>
            <a:ext cx="82536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Tome cuidado com o comportamento de cada evento. O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onChange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por exemplo, é disparado para cada letra digitada dentro do input e não apenas ao final da digitação.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31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Adicione eventos de clique no botão para redirecionar para os devidos sites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. Utilize os props para passar apenas a url que ser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á redirecionada.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71" name="Google Shape;471;p31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3: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72" name="Google Shape;472;p3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73" name="Google Shape;473;p3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74" name="Google Shape;474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75" name="Google Shape;475;p31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>
            <a:off x="6218925" y="610811"/>
            <a:ext cx="3828480" cy="604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32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State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482" name="Google Shape;482;p32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32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4" name="Google Shape;484;p32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85" name="Google Shape;485;p32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486" name="Google Shape;486;p32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487" name="Google Shape;487;p32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488" name="Google Shape;488;p32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89" name="Google Shape;489;p32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0" name="Google Shape;490;p32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1" name="Google Shape;491;p32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2" name="Google Shape;492;p32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3" name="Google Shape;493;p32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94" name="Google Shape;494;p32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95" name="Google Shape;495;p3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96" name="Google Shape;496;p3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97" name="Google Shape;497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98" name="Google Shape;498;p32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32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33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Ciclo de vida no React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06" name="Google Shape;506;p3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07" name="Google Shape;507;p3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08" name="Google Shape;508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9" name="Google Shape;509;p33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0" name="Google Shape;510;p33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33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33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33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4" name="Google Shape;514;p33"/>
          <p:cNvSpPr txBox="1"/>
          <p:nvPr/>
        </p:nvSpPr>
        <p:spPr>
          <a:xfrm>
            <a:off x="1979675" y="1410750"/>
            <a:ext cx="80118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Anteriormente falamos sobre o uso de variáveis dentro do JSX e como as mudanças nas mesmas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não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afeta o que é exibido na tela.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15" name="Google Shape;515;p33"/>
          <p:cNvGrpSpPr/>
          <p:nvPr/>
        </p:nvGrpSpPr>
        <p:grpSpPr>
          <a:xfrm>
            <a:off x="2065959" y="2165949"/>
            <a:ext cx="7725447" cy="2181260"/>
            <a:chOff x="8366632" y="2763197"/>
            <a:chExt cx="6434119" cy="1182960"/>
          </a:xfrm>
        </p:grpSpPr>
        <p:sp>
          <p:nvSpPr>
            <p:cNvPr id="516" name="Google Shape;516;p33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17" name="Google Shape;517;p33"/>
            <p:cNvSpPr txBox="1"/>
            <p:nvPr/>
          </p:nvSpPr>
          <p:spPr>
            <a:xfrm>
              <a:off x="8366632" y="2926757"/>
              <a:ext cx="6434100" cy="1019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let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increaseCount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++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increaseCount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&gt;Contador: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518" name="Google Shape;518;p33"/>
          <p:cNvSpPr txBox="1"/>
          <p:nvPr/>
        </p:nvSpPr>
        <p:spPr>
          <a:xfrm>
            <a:off x="2065575" y="4591225"/>
            <a:ext cx="81687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Em um Javascript normal,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teríamos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incremento do valor da variável count a cada clique. E de fato a mudança ocorreu, mas o React, quando o código alcança 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return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renderiza o componente e tudo ali presente se torna estático. Apenas uma nova renderização conseguiria pegar o valor atualizado da variável.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p34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State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25" name="Google Shape;525;p3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26" name="Google Shape;526;p3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27" name="Google Shape;527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8" name="Google Shape;528;p3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9" name="Google Shape;529;p3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3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3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3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33" name="Google Shape;533;p34"/>
          <p:cNvSpPr txBox="1"/>
          <p:nvPr/>
        </p:nvSpPr>
        <p:spPr>
          <a:xfrm>
            <a:off x="1979675" y="1410750"/>
            <a:ext cx="8011800" cy="23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Um componente precisa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sempre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ser novamente renderizado quando há alguma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mudança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de valor impresso no JSX.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Existem algumas formas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“provocar”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essa nova renderização no React, uma delas é utilizando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states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Os states de React são uma maneira de criarmos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“variáveis”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que sempre irão disparar uma nova renderização no componente quando tiverem seu valor atualizado.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34" name="Google Shape;534;p34"/>
          <p:cNvSpPr/>
          <p:nvPr/>
        </p:nvSpPr>
        <p:spPr>
          <a:xfrm>
            <a:off x="1737850" y="4466900"/>
            <a:ext cx="92511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Os states só precisam ser utilizados quando se tem alguma informação que está sendo exibida na tela e precisa ser atualizada ao longo do uso. Em caso de informações que serão tratadas apenas no processamento podem utilizar variáveis convencionais (let).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9" name="Shape 5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0" name="Google Shape;540;p35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Declarando s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tate com hook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41" name="Google Shape;541;p3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42" name="Google Shape;542;p3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43" name="Google Shape;543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4" name="Google Shape;544;p35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5" name="Google Shape;545;p35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35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35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35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9" name="Google Shape;549;p35"/>
          <p:cNvSpPr txBox="1"/>
          <p:nvPr/>
        </p:nvSpPr>
        <p:spPr>
          <a:xfrm>
            <a:off x="1979675" y="1410750"/>
            <a:ext cx="8011800" cy="23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Anteriormente só era possível utilizar states quando os componentes eram criados utilizando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classes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ao invés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funções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 Mas com a chegada 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React Hooks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podemos ter acesso a alguns recursos 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ciclo de vida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do React que antes eram restritos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às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classes.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Por definição, todos os hooks devem iniciar com o termo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“use”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seguido pelo nome do hook em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camelCase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Para criarmos um state iremos utilizar o hook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useState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isso.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50" name="Google Shape;550;p35"/>
          <p:cNvGrpSpPr/>
          <p:nvPr/>
        </p:nvGrpSpPr>
        <p:grpSpPr>
          <a:xfrm>
            <a:off x="2122850" y="3991249"/>
            <a:ext cx="7725456" cy="767355"/>
            <a:chOff x="8366624" y="2763197"/>
            <a:chExt cx="6434127" cy="416158"/>
          </a:xfrm>
        </p:grpSpPr>
        <p:sp>
          <p:nvSpPr>
            <p:cNvPr id="551" name="Google Shape;551;p35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52" name="Google Shape;552;p35"/>
            <p:cNvSpPr txBox="1"/>
            <p:nvPr/>
          </p:nvSpPr>
          <p:spPr>
            <a:xfrm>
              <a:off x="8366624" y="2926756"/>
              <a:ext cx="6434100" cy="252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553" name="Google Shape;553;p35"/>
          <p:cNvSpPr/>
          <p:nvPr/>
        </p:nvSpPr>
        <p:spPr>
          <a:xfrm>
            <a:off x="1979675" y="5090600"/>
            <a:ext cx="7868700" cy="14931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Não há problema em usar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const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para o state, pois ele não se utiliza do mecanismo convencional de variável para atualizar os valores, uma vez que o valor só pode ser alterado pela função e não por atribuição.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8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36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Declarando state com hook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60" name="Google Shape;560;p3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61" name="Google Shape;561;p3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62" name="Google Shape;562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63" name="Google Shape;563;p3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4" name="Google Shape;564;p3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3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3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3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68" name="Google Shape;568;p36"/>
          <p:cNvSpPr txBox="1"/>
          <p:nvPr/>
        </p:nvSpPr>
        <p:spPr>
          <a:xfrm>
            <a:off x="1979675" y="1410750"/>
            <a:ext cx="80118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Geralmente os hooks retornam um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objeto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ou um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array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por isso, podemos usar 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desestruturação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facilitar o uso do hook.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 hook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useState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por exemplo, retorna um array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duas posições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a primeira contém 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valor do state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e a segunda é 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função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que atualizar o valor do state. Por isso, podemos utilizar a desestruturação com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colchetes []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definir constantes para o valor e para a função.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69" name="Google Shape;569;p36"/>
          <p:cNvGrpSpPr/>
          <p:nvPr/>
        </p:nvGrpSpPr>
        <p:grpSpPr>
          <a:xfrm>
            <a:off x="2122994" y="3762706"/>
            <a:ext cx="7461013" cy="767355"/>
            <a:chOff x="8366624" y="2763197"/>
            <a:chExt cx="6434127" cy="416158"/>
          </a:xfrm>
        </p:grpSpPr>
        <p:sp>
          <p:nvSpPr>
            <p:cNvPr id="570" name="Google Shape;570;p36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71" name="Google Shape;571;p36"/>
            <p:cNvSpPr txBox="1"/>
            <p:nvPr/>
          </p:nvSpPr>
          <p:spPr>
            <a:xfrm>
              <a:off x="8366624" y="2926756"/>
              <a:ext cx="6434100" cy="252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[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setCount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]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572" name="Google Shape;572;p36"/>
          <p:cNvSpPr/>
          <p:nvPr/>
        </p:nvSpPr>
        <p:spPr>
          <a:xfrm>
            <a:off x="1868175" y="5096000"/>
            <a:ext cx="7715700" cy="1444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Dica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Apesar de se poder definir qualquer nome para o state e sua função, por convenção, sempre se define o mesmo nome para o state e sua função, só acrescentando o termo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“set” 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no nome da função.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p37"/>
          <p:cNvSpPr txBox="1"/>
          <p:nvPr/>
        </p:nvSpPr>
        <p:spPr>
          <a:xfrm>
            <a:off x="1979675" y="646000"/>
            <a:ext cx="53424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Definindo um valor inicial para o state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79" name="Google Shape;579;p3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80" name="Google Shape;580;p3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81" name="Google Shape;581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2" name="Google Shape;582;p3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3" name="Google Shape;583;p3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3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3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3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7" name="Google Shape;587;p37"/>
          <p:cNvSpPr txBox="1"/>
          <p:nvPr/>
        </p:nvSpPr>
        <p:spPr>
          <a:xfrm>
            <a:off x="1979675" y="1410750"/>
            <a:ext cx="8011800" cy="141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É possível estabelecer um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valor inicial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para o state, assim você pode já utilizar esse valor sem necessitar chamar a função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set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já no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início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da aplicação.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Para fazer isso é muito fácil, basta passar o valor inicial como parâmetro para o hook de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useState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88" name="Google Shape;588;p37"/>
          <p:cNvGrpSpPr/>
          <p:nvPr/>
        </p:nvGrpSpPr>
        <p:grpSpPr>
          <a:xfrm>
            <a:off x="2122994" y="3076906"/>
            <a:ext cx="7461013" cy="767355"/>
            <a:chOff x="8366624" y="2763197"/>
            <a:chExt cx="6434127" cy="416158"/>
          </a:xfrm>
        </p:grpSpPr>
        <p:sp>
          <p:nvSpPr>
            <p:cNvPr id="589" name="Google Shape;589;p37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90" name="Google Shape;590;p37"/>
            <p:cNvSpPr txBox="1"/>
            <p:nvPr/>
          </p:nvSpPr>
          <p:spPr>
            <a:xfrm>
              <a:off x="8366624" y="2926756"/>
              <a:ext cx="6434100" cy="252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[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setCount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]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591" name="Google Shape;591;p37"/>
          <p:cNvSpPr/>
          <p:nvPr/>
        </p:nvSpPr>
        <p:spPr>
          <a:xfrm>
            <a:off x="1868175" y="4486400"/>
            <a:ext cx="7715700" cy="10212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Se um state não tiver seu valor inicial declarado, este terá o valor de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undefined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8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Utilizando state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98" name="Google Shape;598;p3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99" name="Google Shape;599;p3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00" name="Google Shape;600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1" name="Google Shape;601;p3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2" name="Google Shape;602;p3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3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3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3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6" name="Google Shape;606;p38"/>
          <p:cNvSpPr txBox="1"/>
          <p:nvPr/>
        </p:nvSpPr>
        <p:spPr>
          <a:xfrm>
            <a:off x="1979675" y="1410750"/>
            <a:ext cx="80118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Vamos resolver agora nosso problema anterior do contador que não atualizava ao clicar no botão utilizando o state: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07" name="Google Shape;607;p38"/>
          <p:cNvGrpSpPr/>
          <p:nvPr/>
        </p:nvGrpSpPr>
        <p:grpSpPr>
          <a:xfrm>
            <a:off x="2065950" y="2242149"/>
            <a:ext cx="7725456" cy="2718926"/>
            <a:chOff x="8366624" y="2763197"/>
            <a:chExt cx="6434127" cy="1474552"/>
          </a:xfrm>
        </p:grpSpPr>
        <p:sp>
          <p:nvSpPr>
            <p:cNvPr id="608" name="Google Shape;608;p3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09" name="Google Shape;609;p38"/>
            <p:cNvSpPr txBox="1"/>
            <p:nvPr/>
          </p:nvSpPr>
          <p:spPr>
            <a:xfrm>
              <a:off x="8366624" y="2926749"/>
              <a:ext cx="6434100" cy="1311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'react'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[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setCount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]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useState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0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increaseCount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setCount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onClick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increaseCount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}&gt;Contador: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button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610" name="Google Shape;610;p38"/>
          <p:cNvSpPr/>
          <p:nvPr/>
        </p:nvSpPr>
        <p:spPr>
          <a:xfrm>
            <a:off x="1910375" y="5298800"/>
            <a:ext cx="7715700" cy="10212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Para utilizar o useState é necessário fazer a importação a partir da biblioteca do React.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/>
        </p:nvSpPr>
        <p:spPr>
          <a:xfrm>
            <a:off x="309625" y="282525"/>
            <a:ext cx="78039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</a:t>
            </a: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neste módulo</a:t>
            </a: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04" name="Google Shape;104;p12"/>
          <p:cNvSpPr txBox="1"/>
          <p:nvPr/>
        </p:nvSpPr>
        <p:spPr>
          <a:xfrm>
            <a:off x="686475" y="1128925"/>
            <a:ext cx="6797700" cy="52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01 - Conceitos Básicos de HTML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02 - Conceitos Básicos de CSS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03 - Introdução ao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04 - Funções em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05 - Introdução ao React - parte 01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"/>
              <a:buChar char="➢"/>
            </a:pPr>
            <a:r>
              <a:rPr b="1" lang="pt-BR" sz="18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Aula 06 - Introdução ao React - parte 02</a:t>
            </a:r>
            <a:endParaRPr b="1" sz="18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07 - Introdução ao React - parte 03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08 - Introdução ao React - parte 04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09 - Introdução ao React Hooks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10 - Introdução ao HTTP e consumo de APIs com Fetch 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11 - Desenvolvimento do Projeto Prático - Parte 01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12 - Desenvolvimento do Projeto Prático - Parte 02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05" name="Google Shape;105;p12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06" name="Google Shape;106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07" name="Google Shape;107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p12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2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2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2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12" name="Google Shape;112;p12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1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15" name="Google Shape;115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16" name="Google Shape;11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7" name="Google Shape;117;p12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22;p12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123" name="Google Shape;123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24" name="Google Shape;124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9"/>
          <p:cNvSpPr txBox="1"/>
          <p:nvPr/>
        </p:nvSpPr>
        <p:spPr>
          <a:xfrm>
            <a:off x="1979675" y="646000"/>
            <a:ext cx="7811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Atualizando o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state a partir do valor atual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17" name="Google Shape;617;p3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18" name="Google Shape;618;p3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19" name="Google Shape;619;p3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20" name="Google Shape;620;p3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1" name="Google Shape;621;p3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3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3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3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5" name="Google Shape;625;p39"/>
          <p:cNvSpPr txBox="1"/>
          <p:nvPr/>
        </p:nvSpPr>
        <p:spPr>
          <a:xfrm>
            <a:off x="1979675" y="1410750"/>
            <a:ext cx="8011800" cy="30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 atualização do state não ocorre de forma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síncrona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instantânea, logo após realizar um set você verá que o valor do state ainda não foi atualizado.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No nosso exemplo do contador, utilizamos o valor 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count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e somamos com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1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definir qual seria 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novo valor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de count.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Isso pode ser perigoso, dependendo de como a aplicação está configurada, podemos pegar um valor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desatualizado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de count e isso geraria um erro no incremento.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Para resolver isso, temos uma outra forma de passar o valor para a função de set: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26" name="Google Shape;626;p39"/>
          <p:cNvGrpSpPr/>
          <p:nvPr/>
        </p:nvGrpSpPr>
        <p:grpSpPr>
          <a:xfrm>
            <a:off x="2022800" y="4412549"/>
            <a:ext cx="7725456" cy="809384"/>
            <a:chOff x="8366624" y="2763197"/>
            <a:chExt cx="6434127" cy="438952"/>
          </a:xfrm>
        </p:grpSpPr>
        <p:sp>
          <p:nvSpPr>
            <p:cNvPr id="627" name="Google Shape;627;p3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Counter.jsx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28" name="Google Shape;628;p39"/>
            <p:cNvSpPr txBox="1"/>
            <p:nvPr/>
          </p:nvSpPr>
          <p:spPr>
            <a:xfrm>
              <a:off x="8366624" y="2926749"/>
              <a:ext cx="6434100" cy="275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setCount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current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current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629" name="Google Shape;629;p39"/>
          <p:cNvSpPr txBox="1"/>
          <p:nvPr/>
        </p:nvSpPr>
        <p:spPr>
          <a:xfrm>
            <a:off x="1979675" y="5424750"/>
            <a:ext cx="80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Ao invés de 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passarmos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diretamente o valor, passamos 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função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que recebe como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parâmetro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o valor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atual e atualizado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do state 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retorna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o novo valor para o mesmo.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634" name="Shape 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5" name="Google Shape;635;p40"/>
          <p:cNvSpPr txBox="1"/>
          <p:nvPr/>
        </p:nvSpPr>
        <p:spPr>
          <a:xfrm>
            <a:off x="226375" y="2115475"/>
            <a:ext cx="68631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Monitoria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636" name="Google Shape;636;p40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7" name="Google Shape;637;p40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38" name="Google Shape;638;p40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639" name="Google Shape;639;p40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640" name="Google Shape;640;p40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641" name="Google Shape;641;p40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642" name="Google Shape;642;p40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3" name="Google Shape;643;p40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4" name="Google Shape;644;p40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5" name="Google Shape;645;p40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6" name="Google Shape;646;p40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7" name="Google Shape;647;p40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48" name="Google Shape;648;p40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649" name="Google Shape;649;p4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50" name="Google Shape;650;p4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51" name="Google Shape;651;p4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52" name="Google Shape;652;p40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40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002"/>
        </a:soli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41"/>
          <p:cNvSpPr txBox="1"/>
          <p:nvPr/>
        </p:nvSpPr>
        <p:spPr>
          <a:xfrm>
            <a:off x="1809767" y="1647767"/>
            <a:ext cx="64083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Bem-vindo à monitoria!</a:t>
            </a:r>
            <a:endParaRPr sz="2700">
              <a:solidFill>
                <a:srgbClr val="FFFFFF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659" name="Google Shape;659;p41"/>
          <p:cNvSpPr txBox="1"/>
          <p:nvPr/>
        </p:nvSpPr>
        <p:spPr>
          <a:xfrm>
            <a:off x="1811533" y="3009900"/>
            <a:ext cx="78756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Instruções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Aqui você pode,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 deve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abrir a câmera e o microfone!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Esse é um espaço para fazer os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exercícios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 tirar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dúvidas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;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1300"/>
              </a:spcAft>
              <a:buClr>
                <a:srgbClr val="FFFFFF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Todos aqui devem ser respeitosos e educados.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660" name="Google Shape;660;p41"/>
          <p:cNvCxnSpPr/>
          <p:nvPr/>
        </p:nvCxnSpPr>
        <p:spPr>
          <a:xfrm>
            <a:off x="1885967" y="3602967"/>
            <a:ext cx="0" cy="146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665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42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Utilizando state, crie um botão que permita alterar entre tema claro e escuro no nosso cartão. 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667" name="Google Shape;667;p42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Desafio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68" name="Google Shape;668;p4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69" name="Google Shape;669;p4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70" name="Google Shape;670;p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671" name="Google Shape;671;p42"/>
          <p:cNvPicPr preferRelativeResize="0"/>
          <p:nvPr/>
        </p:nvPicPr>
        <p:blipFill rotWithShape="1">
          <a:blip r:embed="rId4">
            <a:alphaModFix/>
          </a:blip>
          <a:srcRect b="0" l="9" r="9" t="0"/>
          <a:stretch/>
        </p:blipFill>
        <p:spPr>
          <a:xfrm>
            <a:off x="4847325" y="610811"/>
            <a:ext cx="3828480" cy="60420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2" name="Google Shape;672;p4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8199400" y="590700"/>
            <a:ext cx="3881224" cy="61238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78" name="Google Shape;678;p43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679" name="Google Shape;679;p4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680" name="Google Shape;680;p43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1" name="Google Shape;681;p43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682" name="Google Shape;682;p4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3" name="Google Shape;683;p43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684" name="Google Shape;684;p43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43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43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687" name="Google Shape;687;p43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688" name="Google Shape;688;p43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689" name="Google Shape;689;p43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690" name="Google Shape;690;p43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43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92" name="Google Shape;692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875" y="1024950"/>
            <a:ext cx="1721025" cy="17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693" name="Google Shape;693;p43"/>
          <p:cNvSpPr txBox="1"/>
          <p:nvPr/>
        </p:nvSpPr>
        <p:spPr>
          <a:xfrm>
            <a:off x="4684812" y="2657600"/>
            <a:ext cx="221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dcc@cesar.org.br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4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700" name="Google Shape;700;p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1" name="Google Shape;701;p44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02" name="Google Shape;702;p44"/>
          <p:cNvSpPr txBox="1"/>
          <p:nvPr/>
        </p:nvSpPr>
        <p:spPr>
          <a:xfrm>
            <a:off x="4015350" y="1165825"/>
            <a:ext cx="3551700" cy="17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pt-BR" sz="55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MUITO OBRIGADO!</a:t>
            </a:r>
            <a:endParaRPr b="1" i="0" sz="55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703" name="Google Shape;703;p44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704" name="Google Shape;704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5" name="Google Shape;705;p44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706" name="Google Shape;706;p44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44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44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709" name="Google Shape;709;p44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710" name="Google Shape;710;p44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11" name="Google Shape;711;p44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712" name="Google Shape;712;p44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44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/>
        </p:nvSpPr>
        <p:spPr>
          <a:xfrm>
            <a:off x="246325" y="9577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hoje?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686475" y="2383600"/>
            <a:ext cx="679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Props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Eventos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States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Monitoria</a:t>
            </a:r>
            <a:endParaRPr b="0" i="0" sz="2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32" name="Google Shape;132;p13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33" name="Google Shape;133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34" name="Google Shape;134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3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3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3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" name="Google Shape;138;p13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39" name="Google Shape;139;p13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" name="Google Shape;141;p1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42" name="Google Shape;142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43" name="Google Shape;143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3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145" name="Google Shape;145;p13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150" name="Google Shape;150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51" name="Google Shape;151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/>
        </p:nvSpPr>
        <p:spPr>
          <a:xfrm>
            <a:off x="682289" y="5527350"/>
            <a:ext cx="44775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e Front-End básico</a:t>
            </a:r>
            <a:endParaRPr b="1" i="0" sz="2000" u="none" cap="none" strike="noStrik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6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Aula </a:t>
            </a:r>
            <a:r>
              <a:rPr b="1" lang="pt-BR" sz="26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6</a:t>
            </a:r>
            <a:endParaRPr b="1" i="0" sz="26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8026" y="2095600"/>
            <a:ext cx="6548700" cy="2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Introdução ao React</a:t>
            </a:r>
            <a:endParaRPr b="1" sz="45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3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Parte 02</a:t>
            </a:r>
            <a:endParaRPr b="1" sz="3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58" name="Google Shape;158;p14"/>
          <p:cNvSpPr/>
          <p:nvPr/>
        </p:nvSpPr>
        <p:spPr>
          <a:xfrm rot="-5400000">
            <a:off x="9782414" y="2293522"/>
            <a:ext cx="952884" cy="1905930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59" name="Google Shape;159;p1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60" name="Google Shape;160;p1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chemeClr val="accent3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61" name="Google Shape;161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4"/>
          <p:cNvSpPr/>
          <p:nvPr/>
        </p:nvSpPr>
        <p:spPr>
          <a:xfrm>
            <a:off x="9336154" y="1775150"/>
            <a:ext cx="1835700" cy="1835700"/>
          </a:xfrm>
          <a:prstGeom prst="blockArc">
            <a:avLst>
              <a:gd fmla="val 10763586" name="adj1"/>
              <a:gd fmla="val 53900" name="adj2"/>
              <a:gd fmla="val 156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p14"/>
          <p:cNvGrpSpPr/>
          <p:nvPr/>
        </p:nvGrpSpPr>
        <p:grpSpPr>
          <a:xfrm>
            <a:off x="9305642" y="3730284"/>
            <a:ext cx="1905888" cy="1908435"/>
            <a:chOff x="4029498" y="2746115"/>
            <a:chExt cx="1054200" cy="1055608"/>
          </a:xfrm>
        </p:grpSpPr>
        <p:sp>
          <p:nvSpPr>
            <p:cNvPr id="164" name="Google Shape;164;p14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6" name="Google Shape;16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550" y="730783"/>
            <a:ext cx="766626" cy="684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Props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73" name="Google Shape;173;p15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5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5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6" name="Google Shape;176;p15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177" name="Google Shape;177;p15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178" name="Google Shape;178;p15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179" name="Google Shape;179;p15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6" name="Google Shape;186;p1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87" name="Google Shape;187;p1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88" name="Google Shape;188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15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5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Utilizando Props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197" name="Google Shape;197;p1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98" name="Google Shape;198;p1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99" name="Google Shape;19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0" name="Google Shape;200;p1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1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1979675" y="1483925"/>
            <a:ext cx="5968500" cy="16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Como uma função JavaScript, podemos construir componentes que aceitam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argumentos customizados</a:t>
            </a: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(ou props) que mudam o comportamento do componente.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206" name="Google Shape;206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79675" y="2806450"/>
            <a:ext cx="6225451" cy="12451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Quais propriedades nossos componentes poderiam ter?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13" name="Google Shape;213;p1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14" name="Google Shape;214;p1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15" name="Google Shape;215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6" name="Google Shape;216;p1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1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21" name="Google Shape;221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6150" y="1531025"/>
            <a:ext cx="8242000" cy="37959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222" name="Google Shape;222;p17"/>
          <p:cNvSpPr/>
          <p:nvPr/>
        </p:nvSpPr>
        <p:spPr>
          <a:xfrm>
            <a:off x="1926150" y="1783275"/>
            <a:ext cx="256800" cy="2009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7"/>
          <p:cNvSpPr/>
          <p:nvPr/>
        </p:nvSpPr>
        <p:spPr>
          <a:xfrm>
            <a:off x="1926200" y="1531025"/>
            <a:ext cx="8241900" cy="252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4" name="Google Shape;224;p17"/>
          <p:cNvSpPr/>
          <p:nvPr/>
        </p:nvSpPr>
        <p:spPr>
          <a:xfrm>
            <a:off x="3355050" y="3186425"/>
            <a:ext cx="2229300" cy="651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17"/>
          <p:cNvSpPr/>
          <p:nvPr/>
        </p:nvSpPr>
        <p:spPr>
          <a:xfrm>
            <a:off x="3355050" y="4109725"/>
            <a:ext cx="5794200" cy="1178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6" name="Google Shape;226;p17"/>
          <p:cNvSpPr/>
          <p:nvPr/>
        </p:nvSpPr>
        <p:spPr>
          <a:xfrm>
            <a:off x="3355050" y="3868875"/>
            <a:ext cx="4699200" cy="20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7" name="Google Shape;227;p17"/>
          <p:cNvSpPr/>
          <p:nvPr/>
        </p:nvSpPr>
        <p:spPr>
          <a:xfrm>
            <a:off x="8371375" y="3271150"/>
            <a:ext cx="690600" cy="252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8" name="Google Shape;228;p17"/>
          <p:cNvSpPr/>
          <p:nvPr/>
        </p:nvSpPr>
        <p:spPr>
          <a:xfrm>
            <a:off x="4323025" y="4306250"/>
            <a:ext cx="951600" cy="861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D38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Construindo um componente com props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35" name="Google Shape;235;p1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36" name="Google Shape;236;p1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37" name="Google Shape;237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8" name="Google Shape;238;p1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9" name="Google Shape;239;p1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1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1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1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3" name="Google Shape;243;p18"/>
          <p:cNvSpPr txBox="1"/>
          <p:nvPr/>
        </p:nvSpPr>
        <p:spPr>
          <a:xfrm>
            <a:off x="1979675" y="1572875"/>
            <a:ext cx="8835000" cy="160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Diferentemente de outras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funções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Javascript que podem receber diversos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parâmetros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nos componentes React temos um único parâmetro (por convenção chamado de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props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) que é um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objeto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que vai receber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todas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as props passadas para o componente.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44" name="Google Shape;244;p18"/>
          <p:cNvGrpSpPr/>
          <p:nvPr/>
        </p:nvGrpSpPr>
        <p:grpSpPr>
          <a:xfrm>
            <a:off x="2138343" y="2947822"/>
            <a:ext cx="7367718" cy="1267974"/>
            <a:chOff x="8366624" y="2763197"/>
            <a:chExt cx="6434127" cy="687659"/>
          </a:xfrm>
        </p:grpSpPr>
        <p:sp>
          <p:nvSpPr>
            <p:cNvPr id="245" name="Google Shape;245;p1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46" name="Google Shape;246;p18"/>
            <p:cNvSpPr txBox="1"/>
            <p:nvPr/>
          </p:nvSpPr>
          <p:spPr>
            <a:xfrm>
              <a:off x="8366624" y="2926756"/>
              <a:ext cx="6434100" cy="524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(props)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props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247" name="Google Shape;247;p18"/>
          <p:cNvGrpSpPr/>
          <p:nvPr/>
        </p:nvGrpSpPr>
        <p:grpSpPr>
          <a:xfrm>
            <a:off x="2138350" y="4499222"/>
            <a:ext cx="7367711" cy="1525188"/>
            <a:chOff x="8366631" y="2763197"/>
            <a:chExt cx="6434120" cy="827153"/>
          </a:xfrm>
        </p:grpSpPr>
        <p:sp>
          <p:nvSpPr>
            <p:cNvPr id="248" name="Google Shape;248;p1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49" name="Google Shape;249;p18"/>
            <p:cNvSpPr txBox="1"/>
            <p:nvPr/>
          </p:nvSpPr>
          <p:spPr>
            <a:xfrm>
              <a:off x="8366631" y="2926751"/>
              <a:ext cx="6434100" cy="6636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'Hello'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App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"Djonathas"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"Cardoso"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CHOOL">
  <a:themeElements>
    <a:clrScheme name="AnalogousFromRegularSeedLeftStep">
      <a:dk1>
        <a:srgbClr val="070606"/>
      </a:dk1>
      <a:lt1>
        <a:srgbClr val="FBFAE6"/>
      </a:lt1>
      <a:dk2>
        <a:srgbClr val="DD3805"/>
      </a:dk2>
      <a:lt2>
        <a:srgbClr val="FF3E03"/>
      </a:lt2>
      <a:accent1>
        <a:srgbClr val="FF7936"/>
      </a:accent1>
      <a:accent2>
        <a:srgbClr val="FF801D"/>
      </a:accent2>
      <a:accent3>
        <a:srgbClr val="FF6002"/>
      </a:accent3>
      <a:accent4>
        <a:srgbClr val="FFFFFF"/>
      </a:accent4>
      <a:accent5>
        <a:srgbClr val="FFFFFF"/>
      </a:accent5>
      <a:accent6>
        <a:srgbClr val="FFFFFF"/>
      </a:accent6>
      <a:hlink>
        <a:srgbClr val="409D3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